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68" r:id="rId6"/>
    <p:sldId id="260" r:id="rId7"/>
    <p:sldId id="259" r:id="rId8"/>
    <p:sldId id="269" r:id="rId9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PowerPoint logo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0708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Параллелограмм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Овал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6" name="TextBox 15" descr="Number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Овал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9" name="TextBox 18" descr="Number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Овал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22" name="TextBox 21" descr="Number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5220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16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1293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026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Параллелограмм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Овал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6" name="TextBox 15" descr="Number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Овал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9" name="TextBox 18" descr="Number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Овал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22" name="TextBox 21" descr="Number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356431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31779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75878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58" y="420130"/>
            <a:ext cx="5438826" cy="59559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089395"/>
            <a:ext cx="3657600" cy="5286692"/>
          </a:xfrm>
        </p:spPr>
        <p:txBody>
          <a:bodyPr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Прямая соединительная линия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Прямая соединительная линия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Прямая соединительная линия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Прямая соединительная линия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Овал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Прямая соединительная линия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Прямая соединительная линия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Овал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/>
              </a:p>
            </p:txBody>
          </p:sp>
        </p:grp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65397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7" name="Овал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36568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Прямоугольник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581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24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3248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9B45779-A330-4329-B18E-C4060289A791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537C2E-C92C-4AC8-B017-4CD647E6EB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ESHA JAISWAL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Small circle with number 1 inside  indicating step 1">
            <a:extLst>
              <a:ext uri="{FF2B5EF4-FFF2-40B4-BE49-F238E27FC236}">
                <a16:creationId xmlns:a16="http://schemas.microsoft.com/office/drawing/2014/main" id="{8D483688-C6CA-418E-90F0-BE4B3469EB5D}"/>
              </a:ext>
            </a:extLst>
          </p:cNvPr>
          <p:cNvGrpSpPr/>
          <p:nvPr/>
        </p:nvGrpSpPr>
        <p:grpSpPr bwMode="blackWhite">
          <a:xfrm>
            <a:off x="722010" y="1874453"/>
            <a:ext cx="558179" cy="409838"/>
            <a:chOff x="6953426" y="711274"/>
            <a:chExt cx="558179" cy="409838"/>
          </a:xfrm>
          <a:noFill/>
        </p:grpSpPr>
        <p:sp>
          <p:nvSpPr>
            <p:cNvPr id="7" name="Oval 6" descr="Small circle">
              <a:extLst>
                <a:ext uri="{FF2B5EF4-FFF2-40B4-BE49-F238E27FC236}">
                  <a16:creationId xmlns:a16="http://schemas.microsoft.com/office/drawing/2014/main" id="{C0B50D6D-5867-43A5-9B38-5D50460D8FC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TextBox 7" descr="Number 1">
              <a:extLst>
                <a:ext uri="{FF2B5EF4-FFF2-40B4-BE49-F238E27FC236}">
                  <a16:creationId xmlns:a16="http://schemas.microsoft.com/office/drawing/2014/main" id="{3B2879B6-E8D5-4B4D-AB9F-2D577BDB307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B2C3DBB-841D-4EB0-A300-25D63C685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2" y="908464"/>
            <a:ext cx="4996070" cy="55585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BC0BF1-2846-4F67-BC75-89443E9E5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914401"/>
            <a:ext cx="4969565" cy="55394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782963F-5005-4123-BF96-B1EB235E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008" y="251792"/>
            <a:ext cx="6042992" cy="543340"/>
          </a:xfrm>
        </p:spPr>
        <p:txBody>
          <a:bodyPr>
            <a:normAutofit fontScale="90000"/>
          </a:bodyPr>
          <a:lstStyle/>
          <a:p>
            <a:r>
              <a:rPr lang="en-IN" dirty="0"/>
              <a:t>ONLY FEATURES WITH </a:t>
            </a:r>
            <a:r>
              <a:rPr lang="en-IN" dirty="0" err="1"/>
              <a:t>Corr</a:t>
            </a:r>
            <a:r>
              <a:rPr lang="en-IN" dirty="0"/>
              <a:t>&lt;0.9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9BD6C1A-7BEB-46CC-B70E-2876C9E18093}"/>
              </a:ext>
            </a:extLst>
          </p:cNvPr>
          <p:cNvSpPr txBox="1">
            <a:spLocks/>
          </p:cNvSpPr>
          <p:nvPr/>
        </p:nvSpPr>
        <p:spPr>
          <a:xfrm rot="16200000">
            <a:off x="3462130" y="3269973"/>
            <a:ext cx="5334000" cy="755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A</a:t>
            </a:r>
            <a:r>
              <a:rPr lang="en-US" dirty="0">
                <a:latin typeface="Century Gothic" panose="020B0502020202020204" pitchFamily="34" charset="0"/>
              </a:rPr>
              <a:t>)CORRELLATION MATRIX</a:t>
            </a:r>
            <a:endParaRPr lang="en-US" dirty="0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372C5470-D85C-4F20-98B7-F3ECE7C1DD5A}"/>
              </a:ext>
            </a:extLst>
          </p:cNvPr>
          <p:cNvSpPr txBox="1">
            <a:spLocks/>
          </p:cNvSpPr>
          <p:nvPr/>
        </p:nvSpPr>
        <p:spPr>
          <a:xfrm>
            <a:off x="437321" y="371752"/>
            <a:ext cx="5201479" cy="443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ALL FEATURES OBSERVED</a:t>
            </a:r>
          </a:p>
        </p:txBody>
      </p:sp>
    </p:spTree>
    <p:extLst>
      <p:ext uri="{BB962C8B-B14F-4D97-AF65-F5344CB8AC3E}">
        <p14:creationId xmlns:p14="http://schemas.microsoft.com/office/powerpoint/2010/main" val="7322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One Instructions" descr="Click or tap to select your 3D Model. Click and hold on the 3D control to rotate or tilt your 3D model up, down, left, and right.&#10;">
            <a:extLst>
              <a:ext uri="{FF2B5EF4-FFF2-40B4-BE49-F238E27FC236}">
                <a16:creationId xmlns:a16="http://schemas.microsoft.com/office/drawing/2014/main" id="{57E2BFDE-9B7D-43EC-90A9-6C7829909369}"/>
              </a:ext>
            </a:extLst>
          </p:cNvPr>
          <p:cNvSpPr txBox="1">
            <a:spLocks/>
          </p:cNvSpPr>
          <p:nvPr/>
        </p:nvSpPr>
        <p:spPr>
          <a:xfrm>
            <a:off x="6453809" y="0"/>
            <a:ext cx="5738191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  <a:defRPr/>
            </a:pP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Tried UPSAMPLING, DOWNSAMPLING, RANDOMFORESTCLASSIFIER</a:t>
            </a:r>
            <a:endParaRPr lang="en-US" sz="18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INFERENCE :</a:t>
            </a:r>
          </a:p>
          <a:p>
            <a:pPr marL="0" indent="0">
              <a:spcAft>
                <a:spcPts val="2000"/>
              </a:spcAft>
              <a:buNone/>
              <a:defRPr/>
            </a:pPr>
            <a: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UPSAMPLING – of ‘R’ to 151  then, divided into training      and test (0.30) dataset ,  then, RANDOMFORESTCLASSIER  for classification </a:t>
            </a:r>
          </a:p>
          <a:p>
            <a:pPr>
              <a:spcAft>
                <a:spcPts val="2000"/>
              </a:spcAft>
              <a:defRPr/>
            </a:pPr>
            <a: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RESULT :</a:t>
            </a:r>
            <a:endParaRPr lang="en-US" sz="18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One Instructions" descr="Click or tap to select your 3D Model. Click and hold on the 3D control to rotate or tilt your 3D model up, down, left, and right.&#10;">
            <a:extLst>
              <a:ext uri="{FF2B5EF4-FFF2-40B4-BE49-F238E27FC236}">
                <a16:creationId xmlns:a16="http://schemas.microsoft.com/office/drawing/2014/main" id="{EEC75360-41A8-473A-95F9-6280FA186B4C}"/>
              </a:ext>
            </a:extLst>
          </p:cNvPr>
          <p:cNvSpPr txBox="1">
            <a:spLocks/>
          </p:cNvSpPr>
          <p:nvPr/>
        </p:nvSpPr>
        <p:spPr>
          <a:xfrm>
            <a:off x="1517374" y="-172278"/>
            <a:ext cx="4538870" cy="6897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  <a:defRPr/>
            </a:pP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r>
              <a:rPr lang="en-US" sz="2100" b="1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Shape of data :  (198, 35)</a:t>
            </a:r>
            <a:endParaRPr lang="en-US" sz="21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r>
              <a:rPr lang="en-US" sz="2100" b="1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Small Dataset </a:t>
            </a:r>
            <a:endParaRPr lang="en-US" sz="21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r>
              <a:rPr lang="en-US" sz="2100" b="1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X – all features with </a:t>
            </a:r>
            <a:r>
              <a:rPr lang="en-US" sz="2100" b="1" dirty="0" err="1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corr</a:t>
            </a:r>
            <a:r>
              <a:rPr lang="en-US" sz="2100" b="1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 &lt; 0.90</a:t>
            </a:r>
          </a:p>
          <a:p>
            <a:pPr>
              <a:spcAft>
                <a:spcPts val="2000"/>
              </a:spcAft>
              <a:defRPr/>
            </a:pPr>
            <a:r>
              <a:rPr lang="en-US" sz="2100" b="1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Y – to be predicted</a:t>
            </a:r>
          </a:p>
          <a:p>
            <a:pPr>
              <a:spcAft>
                <a:spcPts val="2000"/>
              </a:spcAft>
              <a:defRPr/>
            </a:pPr>
            <a:r>
              <a:rPr lang="en-US" sz="2100" b="1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Prediction using Logistic Regression</a:t>
            </a:r>
            <a:endParaRPr lang="en-US" sz="21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endParaRPr lang="en-US" sz="1500" b="1" dirty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  <a:defRPr/>
            </a:pPr>
            <a:r>
              <a:rPr lang="en-US" sz="17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All False Negatives here.  Due to </a:t>
            </a:r>
            <a:r>
              <a:rPr lang="en-US" sz="1700" b="1" i="1" u="sng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IMBALANCED CLASSES </a:t>
            </a:r>
            <a:r>
              <a:rPr lang="en-US" sz="17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(N – majority,  R - minority </a:t>
            </a:r>
            <a:r>
              <a:rPr lang="en-US" sz="15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A33C08-C739-43CC-94D7-4A623D2D9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2" y="3514990"/>
            <a:ext cx="3905795" cy="21338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DDD81A-5C7D-449F-9A2D-E252B029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56" y="3485323"/>
            <a:ext cx="5427507" cy="3061252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8D8F547-809A-4283-891D-B89E40B79C39}"/>
              </a:ext>
            </a:extLst>
          </p:cNvPr>
          <p:cNvSpPr txBox="1">
            <a:spLocks/>
          </p:cNvSpPr>
          <p:nvPr/>
        </p:nvSpPr>
        <p:spPr>
          <a:xfrm rot="16200000">
            <a:off x="-1699142" y="3020423"/>
            <a:ext cx="5955956" cy="86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A</a:t>
            </a:r>
            <a:r>
              <a:rPr lang="en-US" dirty="0">
                <a:solidFill>
                  <a:schemeClr val="accent1"/>
                </a:solidFill>
              </a:rPr>
              <a:t>) ALGORITHM </a:t>
            </a:r>
          </a:p>
        </p:txBody>
      </p:sp>
    </p:spTree>
    <p:extLst>
      <p:ext uri="{BB962C8B-B14F-4D97-AF65-F5344CB8AC3E}">
        <p14:creationId xmlns:p14="http://schemas.microsoft.com/office/powerpoint/2010/main" val="10941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0E2A-9986-4276-AE22-6064E4A4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63023" y="3204678"/>
            <a:ext cx="5955956" cy="651905"/>
          </a:xfrm>
        </p:spPr>
        <p:txBody>
          <a:bodyPr>
            <a:normAutofit/>
          </a:bodyPr>
          <a:lstStyle/>
          <a:p>
            <a:r>
              <a:rPr lang="en-US" dirty="0"/>
              <a:t> (</a:t>
            </a: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/>
              <a:t>) RESULT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0C486-73F3-4108-BB64-D9990346C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18782" y="1709530"/>
            <a:ext cx="4124216" cy="3392557"/>
          </a:xfrm>
        </p:spPr>
        <p:txBody>
          <a:bodyPr>
            <a:normAutofit fontScale="92500" lnSpcReduction="20000"/>
          </a:bodyPr>
          <a:lstStyle/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From confusion matrix , Number of false negatives = 1 (out of 48) 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Accuracy = 99%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All samples of ‘N’ correctly classified 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47 / 48 of ’R’ correctly classified </a:t>
            </a:r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Prediction2. xlsx </a:t>
            </a:r>
          </a:p>
          <a:p>
            <a:pPr lvl="2">
              <a:buNone/>
            </a:pPr>
            <a:endParaRPr lang="en-US" dirty="0"/>
          </a:p>
          <a:p>
            <a:pPr lvl="2">
              <a:buNone/>
            </a:pPr>
            <a:endParaRPr lang="en-US" dirty="0"/>
          </a:p>
        </p:txBody>
      </p:sp>
      <p:grpSp>
        <p:nvGrpSpPr>
          <p:cNvPr id="13" name="Decorative Dots">
            <a:extLst>
              <a:ext uri="{FF2B5EF4-FFF2-40B4-BE49-F238E27FC236}">
                <a16:creationId xmlns:a16="http://schemas.microsoft.com/office/drawing/2014/main" id="{9758200D-E992-42AF-A5B6-574899EDD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85741" y="1257196"/>
            <a:ext cx="220585" cy="3816099"/>
            <a:chOff x="7185741" y="1257196"/>
            <a:chExt cx="220585" cy="3816099"/>
          </a:xfrm>
        </p:grpSpPr>
        <p:sp>
          <p:nvSpPr>
            <p:cNvPr id="11" name="Овал 25">
              <a:extLst>
                <a:ext uri="{FF2B5EF4-FFF2-40B4-BE49-F238E27FC236}">
                  <a16:creationId xmlns:a16="http://schemas.microsoft.com/office/drawing/2014/main" id="{FAF6566C-3983-4940-B3F6-20BE7DEF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95311" y="125719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F605C3D5-2CD5-460B-93DD-EAF688D09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85741" y="486228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05EBD2C-59CF-40A6-B6F5-542C1A9D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4" y="636106"/>
            <a:ext cx="5870713" cy="566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ecorative Dot">
            <a:extLst>
              <a:ext uri="{FF2B5EF4-FFF2-40B4-BE49-F238E27FC236}">
                <a16:creationId xmlns:a16="http://schemas.microsoft.com/office/drawing/2014/main" id="{2E1774B1-1D5E-4A85-AE2E-8D3F81F61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5302" y="4418619"/>
            <a:ext cx="211015" cy="211015"/>
          </a:xfrm>
          <a:prstGeom prst="ellipse">
            <a:avLst/>
          </a:prstGeom>
          <a:solidFill>
            <a:srgbClr val="9F361D"/>
          </a:solidFill>
          <a:ln>
            <a:noFill/>
          </a:ln>
          <a:effectLst>
            <a:glow rad="101600">
              <a:srgbClr val="9F361D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06187D-DFFE-4B62-92F6-B9E8455E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5" y="169960"/>
            <a:ext cx="11767931" cy="65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ort Your 3D Models.potx" id="{98FA5300-F36E-4E09-B87A-445242C647AE}" vid="{04F4B6F2-3E92-45BB-A359-066CA3EB33B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C9EF40-9368-4E43-9CE0-AE0749FAE23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Import your 3D models</Template>
  <TotalTime>0</TotalTime>
  <Words>144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</vt:lpstr>
      <vt:lpstr>Office Theme</vt:lpstr>
      <vt:lpstr>ESHA JAISWAL</vt:lpstr>
      <vt:lpstr>ONLY FEATURES WITH Corr&lt;0.9</vt:lpstr>
      <vt:lpstr>PowerPoint Presentation</vt:lpstr>
      <vt:lpstr> (A) RESULT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2020-05-16T20:10:04Z</dcterms:created>
  <dcterms:modified xsi:type="dcterms:W3CDTF">2020-05-16T20:12:17Z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